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56" r:id="rId5"/>
    <p:sldId id="263" r:id="rId6"/>
    <p:sldId id="305" r:id="rId7"/>
    <p:sldId id="285" r:id="rId8"/>
    <p:sldId id="286" r:id="rId9"/>
    <p:sldId id="287" r:id="rId10"/>
    <p:sldId id="294" r:id="rId11"/>
    <p:sldId id="288" r:id="rId12"/>
    <p:sldId id="304" r:id="rId13"/>
    <p:sldId id="297" r:id="rId14"/>
    <p:sldId id="289" r:id="rId15"/>
    <p:sldId id="298" r:id="rId16"/>
    <p:sldId id="290" r:id="rId17"/>
    <p:sldId id="295" r:id="rId18"/>
    <p:sldId id="296" r:id="rId19"/>
    <p:sldId id="291" r:id="rId20"/>
    <p:sldId id="299" r:id="rId21"/>
    <p:sldId id="292" r:id="rId22"/>
    <p:sldId id="301" r:id="rId23"/>
    <p:sldId id="302" r:id="rId24"/>
    <p:sldId id="303" r:id="rId25"/>
    <p:sldId id="293" r:id="rId26"/>
    <p:sldId id="26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263"/>
            <p14:sldId id="305"/>
            <p14:sldId id="285"/>
            <p14:sldId id="286"/>
            <p14:sldId id="287"/>
            <p14:sldId id="294"/>
            <p14:sldId id="288"/>
            <p14:sldId id="304"/>
            <p14:sldId id="297"/>
            <p14:sldId id="289"/>
            <p14:sldId id="298"/>
            <p14:sldId id="290"/>
            <p14:sldId id="295"/>
            <p14:sldId id="296"/>
            <p14:sldId id="291"/>
            <p14:sldId id="299"/>
            <p14:sldId id="292"/>
            <p14:sldId id="301"/>
            <p14:sldId id="302"/>
            <p14:sldId id="303"/>
            <p14:sldId id="293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126" autoAdjust="0"/>
  </p:normalViewPr>
  <p:slideViewPr>
    <p:cSldViewPr snapToGrid="0">
      <p:cViewPr varScale="1">
        <p:scale>
          <a:sx n="109" d="100"/>
          <a:sy n="109" d="100"/>
        </p:scale>
        <p:origin x="108" y="3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4/12/2026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8" y="2553078"/>
            <a:ext cx="7077456" cy="1656603"/>
          </a:xfrm>
        </p:spPr>
        <p:txBody>
          <a:bodyPr/>
          <a:lstStyle/>
          <a:p>
            <a:r>
              <a:rPr lang="en-US" sz="11500" dirty="0"/>
              <a:t>EPICS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4789914"/>
            <a:ext cx="7077456" cy="86868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402949-5FAF-33B9-12E9-5B332C123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39095A-C3BA-5D7E-E4FA-2B80EE11A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7974A45-5F32-1548-1E46-B920728D2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Autofit/>
          </a:bodyPr>
          <a:lstStyle/>
          <a:p>
            <a:r>
              <a:rPr lang="en-US" sz="4400" dirty="0"/>
              <a:t>Weld Scrap Enhancements (2025 WL#11)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FCCD0-B376-AAE1-21FE-42C8ABD0A6B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37CA43-E6FA-3BE5-A408-36B5345AA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717" y="850614"/>
            <a:ext cx="9211428" cy="8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245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1D850-A645-6CDF-03B2-712005B90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0DE17B-10D7-63DF-6E72-77E3EF523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809C9-A708-8678-B273-E20256E46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rmAutofit/>
          </a:bodyPr>
          <a:lstStyle/>
          <a:p>
            <a:r>
              <a:rPr lang="en-US" dirty="0" err="1"/>
              <a:t>Leadout</a:t>
            </a:r>
            <a:r>
              <a:rPr lang="en-US" dirty="0"/>
              <a:t> Scrap (2025 WL#18)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1FC6E-A203-FE73-FCE7-1E0E4F5B01C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AD1372-A205-A17D-5DA9-361A16539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1" y="975545"/>
            <a:ext cx="3158127" cy="136284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F249E5A-2CF4-2868-0E81-3898DCF41B15}"/>
              </a:ext>
            </a:extLst>
          </p:cNvPr>
          <p:cNvSpPr txBox="1">
            <a:spLocks/>
          </p:cNvSpPr>
          <p:nvPr/>
        </p:nvSpPr>
        <p:spPr>
          <a:xfrm>
            <a:off x="444501" y="2505075"/>
            <a:ext cx="8418146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Specifies that the first n feet (or meters) of runout from the first billet will be scrapped</a:t>
            </a:r>
          </a:p>
          <a:p>
            <a:r>
              <a:rPr lang="en-US" dirty="0">
                <a:solidFill>
                  <a:schemeClr val="bg1"/>
                </a:solidFill>
              </a:rPr>
              <a:t>Includes the specified front scrap</a:t>
            </a:r>
          </a:p>
          <a:p>
            <a:r>
              <a:rPr lang="en-US" dirty="0">
                <a:solidFill>
                  <a:schemeClr val="bg1"/>
                </a:solidFill>
              </a:rPr>
              <a:t>Affects the overall job recovery</a:t>
            </a:r>
          </a:p>
          <a:p>
            <a:r>
              <a:rPr lang="en-US" dirty="0">
                <a:solidFill>
                  <a:srgbClr val="FFFF00"/>
                </a:solidFill>
              </a:rPr>
              <a:t>*** You must add </a:t>
            </a:r>
            <a:r>
              <a:rPr lang="en-US" dirty="0" err="1">
                <a:solidFill>
                  <a:srgbClr val="FFFF00"/>
                </a:solidFill>
              </a:rPr>
              <a:t>WorkOrder.LeadOutScrap</a:t>
            </a:r>
            <a:r>
              <a:rPr lang="en-US" dirty="0">
                <a:solidFill>
                  <a:srgbClr val="FFFF00"/>
                </a:solidFill>
              </a:rPr>
              <a:t> to your workorder report ***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72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FCE9F-18FC-4BD8-E931-6FDB43403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D4ED0B-F3E7-7C1E-106A-C89B67FEE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58E4FD0-CD63-69D7-CE7B-F813A1CA7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rmAutofit/>
          </a:bodyPr>
          <a:lstStyle/>
          <a:p>
            <a:r>
              <a:rPr lang="en-US" dirty="0" err="1"/>
              <a:t>Leadout</a:t>
            </a:r>
            <a:r>
              <a:rPr lang="en-US" dirty="0"/>
              <a:t> Scrap (2025 WL#18)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5BD8D-EDD9-9702-3E9B-08F5AC45FC4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4EDABD-2D78-47EA-02E6-B42FB339B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340" y="906074"/>
            <a:ext cx="9211428" cy="8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993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B36B1-D8DD-C28A-C8BA-84BC22E776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5C40CC-0B8B-3404-D8C4-18BF2CC82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3EA63BE-F984-69AD-DC9C-BCEC6F0A6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Autofit/>
          </a:bodyPr>
          <a:lstStyle/>
          <a:p>
            <a:r>
              <a:rPr lang="en-US" sz="3600" dirty="0"/>
              <a:t>Extrusion Specs by Press and Alloy (2024 WL#5)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96299-AC46-E255-C77C-F72548F3A27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89FE83-5699-7085-AC33-DC6571F96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684" y="1089927"/>
            <a:ext cx="10685714" cy="79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98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61885-5338-5393-F652-B6A248621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9BF9F1-4541-5279-C108-3F4F2D9AE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79F865-628F-9A24-F460-2C179B5AD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Autofit/>
          </a:bodyPr>
          <a:lstStyle/>
          <a:p>
            <a:r>
              <a:rPr lang="en-US" sz="3600" dirty="0"/>
              <a:t>Extrusion Specs by Press and Alloy (2024 WL#5)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810E5-2087-A7A6-BF47-70E7DBDE60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9F7F36-FD00-655C-B025-1B0F0388E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24" y="918554"/>
            <a:ext cx="10177142" cy="7428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228FCC-034A-C1B1-D371-868A5A1C7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823" y="1795247"/>
            <a:ext cx="8926667" cy="7428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D18F59-FE26-DB94-D37F-BB33E8FBA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21" y="2681362"/>
            <a:ext cx="7242858" cy="742858"/>
          </a:xfrm>
          <a:prstGeom prst="rect">
            <a:avLst/>
          </a:prstGeom>
        </p:spPr>
      </p:pic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606B22BA-8C8A-D3A4-8929-41655BCB04E4}"/>
              </a:ext>
            </a:extLst>
          </p:cNvPr>
          <p:cNvSpPr txBox="1">
            <a:spLocks/>
          </p:cNvSpPr>
          <p:nvPr/>
        </p:nvSpPr>
        <p:spPr>
          <a:xfrm>
            <a:off x="324823" y="3538051"/>
            <a:ext cx="8418146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Values from the Properties and Tooling tabs are the defaults for all columns</a:t>
            </a:r>
          </a:p>
          <a:p>
            <a:r>
              <a:rPr lang="en-US" dirty="0">
                <a:solidFill>
                  <a:schemeClr val="bg1"/>
                </a:solidFill>
              </a:rPr>
              <a:t>“Apply These Specs to Other Copies of this Die” button makes it easy to maintain identical specs for any number of copies</a:t>
            </a:r>
          </a:p>
        </p:txBody>
      </p:sp>
    </p:spTree>
    <p:extLst>
      <p:ext uri="{BB962C8B-B14F-4D97-AF65-F5344CB8AC3E}">
        <p14:creationId xmlns:p14="http://schemas.microsoft.com/office/powerpoint/2010/main" val="310826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0EBC2B-1DBD-79D9-413D-3FAD940AF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48D306-60D9-D87D-D642-7E54A9600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15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6FCD3E8-5CD3-CF00-BA6C-CDF174EBC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Autofit/>
          </a:bodyPr>
          <a:lstStyle/>
          <a:p>
            <a:r>
              <a:rPr lang="en-US" sz="3600" dirty="0"/>
              <a:t>Extrusion Specs by Press and Alloy (2024 WL#5)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D5246-C86A-011C-B6BB-2CFEBBBC2C2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95EC35B5-C3F1-A998-40A7-66BD7181E0CC}"/>
              </a:ext>
            </a:extLst>
          </p:cNvPr>
          <p:cNvSpPr txBox="1">
            <a:spLocks/>
          </p:cNvSpPr>
          <p:nvPr/>
        </p:nvSpPr>
        <p:spPr>
          <a:xfrm>
            <a:off x="324823" y="1282045"/>
            <a:ext cx="8418146" cy="594059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FF00"/>
                </a:solidFill>
              </a:rPr>
              <a:t>*** You must modify your workorder report ***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Replace </a:t>
            </a:r>
            <a:r>
              <a:rPr lang="en-US" dirty="0" err="1">
                <a:solidFill>
                  <a:srgbClr val="FFFF00"/>
                </a:solidFill>
              </a:rPr>
              <a:t>DieCopy.Backer</a:t>
            </a:r>
            <a:r>
              <a:rPr lang="en-US" dirty="0">
                <a:solidFill>
                  <a:srgbClr val="FFFF00"/>
                </a:solidFill>
              </a:rPr>
              <a:t> with </a:t>
            </a:r>
            <a:r>
              <a:rPr lang="en-US" dirty="0" err="1">
                <a:solidFill>
                  <a:srgbClr val="FFFF00"/>
                </a:solidFill>
              </a:rPr>
              <a:t>WorkOrder.Backer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>
                <a:solidFill>
                  <a:srgbClr val="FFFF00"/>
                </a:solidFill>
              </a:rPr>
              <a:t>Replace </a:t>
            </a:r>
            <a:r>
              <a:rPr lang="en-US" dirty="0" err="1">
                <a:solidFill>
                  <a:srgbClr val="FFFF00"/>
                </a:solidFill>
              </a:rPr>
              <a:t>DieCopy.Bolster</a:t>
            </a:r>
            <a:r>
              <a:rPr lang="en-US" dirty="0">
                <a:solidFill>
                  <a:srgbClr val="FFFF00"/>
                </a:solidFill>
              </a:rPr>
              <a:t> with </a:t>
            </a:r>
            <a:r>
              <a:rPr lang="en-US" dirty="0" err="1">
                <a:solidFill>
                  <a:srgbClr val="FFFF00"/>
                </a:solidFill>
              </a:rPr>
              <a:t>WorkOrder.Bolster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>
                <a:solidFill>
                  <a:srgbClr val="FFFF00"/>
                </a:solidFill>
              </a:rPr>
              <a:t>Replace DieCopy.Tool1, Tool2, Tool3, and Tool4 with WorkOrder.Tool1, Tool2, Tool3, and Tool4, respectively</a:t>
            </a:r>
          </a:p>
          <a:p>
            <a:pPr lvl="1"/>
            <a:r>
              <a:rPr lang="en-US" dirty="0">
                <a:solidFill>
                  <a:srgbClr val="FFFF00"/>
                </a:solidFill>
              </a:rPr>
              <a:t>Replace </a:t>
            </a:r>
            <a:r>
              <a:rPr lang="en-US" dirty="0" err="1">
                <a:solidFill>
                  <a:srgbClr val="FFFF00"/>
                </a:solidFill>
              </a:rPr>
              <a:t>DieCopy.BilTemp</a:t>
            </a:r>
            <a:r>
              <a:rPr lang="en-US" dirty="0">
                <a:solidFill>
                  <a:srgbClr val="FFFF00"/>
                </a:solidFill>
              </a:rPr>
              <a:t> with </a:t>
            </a:r>
            <a:r>
              <a:rPr lang="en-US" dirty="0" err="1">
                <a:solidFill>
                  <a:srgbClr val="FFFF00"/>
                </a:solidFill>
              </a:rPr>
              <a:t>WorkOrder.BilTemp</a:t>
            </a:r>
            <a:endParaRPr lang="en-US" dirty="0">
              <a:solidFill>
                <a:srgbClr val="FFFF00"/>
              </a:solidFill>
            </a:endParaRPr>
          </a:p>
          <a:p>
            <a:pPr lvl="1"/>
            <a:r>
              <a:rPr lang="en-US" dirty="0">
                <a:solidFill>
                  <a:srgbClr val="FFFF00"/>
                </a:solidFill>
              </a:rPr>
              <a:t>Replace DieCopy.Zone1Temp, Zone2Temp, Zone3Temp, Zone4Temp, Zone5Temp, and Zone6Temp with WorkOrder.Zone1Temp, WorkOrder.Zone2Temp, etc.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01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4FEEF-F5B8-CAB0-145C-9370D9881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1D97B4-5620-E898-E649-14E1741D3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1C637B-1234-F31F-5548-677D1180B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rmAutofit/>
          </a:bodyPr>
          <a:lstStyle/>
          <a:p>
            <a:r>
              <a:rPr lang="en-US" dirty="0"/>
              <a:t>Die Groups (2023 WL#3)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097F2-14AA-B5F1-8012-78085B56757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BF9B13-FACF-A6F2-0745-3F0421A11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79" y="892982"/>
            <a:ext cx="9770097" cy="596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355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9709E-7DCF-63EB-E075-DF0BF0436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1F6028-E41F-5556-6630-18E2A310D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2FCCF9B-F993-3937-EC35-11BFF48E0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rmAutofit/>
          </a:bodyPr>
          <a:lstStyle/>
          <a:p>
            <a:r>
              <a:rPr lang="en-US" dirty="0"/>
              <a:t>Die Groups (2023 WL#3)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6D43D-2F0A-5B43-61FC-209AE849440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3961D342-16AD-C642-CB14-A7894D9396BA}"/>
              </a:ext>
            </a:extLst>
          </p:cNvPr>
          <p:cNvSpPr txBox="1">
            <a:spLocks/>
          </p:cNvSpPr>
          <p:nvPr/>
        </p:nvSpPr>
        <p:spPr>
          <a:xfrm>
            <a:off x="245508" y="1254711"/>
            <a:ext cx="10180538" cy="36845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chemeClr val="bg1"/>
                </a:solidFill>
              </a:rPr>
              <a:t>Combine any number of Dies into any number of Groups</a:t>
            </a:r>
          </a:p>
          <a:p>
            <a:r>
              <a:rPr lang="en-US" sz="3600" dirty="0">
                <a:solidFill>
                  <a:schemeClr val="bg1"/>
                </a:solidFill>
              </a:rPr>
              <a:t>Improves Notes and Alerts </a:t>
            </a:r>
          </a:p>
          <a:p>
            <a:pPr lvl="1"/>
            <a:r>
              <a:rPr lang="en-US" sz="3200" dirty="0">
                <a:solidFill>
                  <a:schemeClr val="bg1"/>
                </a:solidFill>
              </a:rPr>
              <a:t>(more on this tomorrow)</a:t>
            </a:r>
          </a:p>
          <a:p>
            <a:r>
              <a:rPr lang="en-US" sz="3600" dirty="0">
                <a:solidFill>
                  <a:schemeClr val="bg1"/>
                </a:solidFill>
              </a:rPr>
              <a:t>Improves Production Specs </a:t>
            </a:r>
          </a:p>
          <a:p>
            <a:pPr lvl="1"/>
            <a:r>
              <a:rPr lang="en-US" sz="3200" dirty="0">
                <a:solidFill>
                  <a:schemeClr val="bg1"/>
                </a:solidFill>
              </a:rPr>
              <a:t>(more on this tomorrow)</a:t>
            </a:r>
          </a:p>
          <a:p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04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4D329-901B-C2E9-1BEF-50E79F798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7D715F-409B-B7BE-BB2B-07007E93D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1ED819-6C9D-EA6B-C409-D06EF581B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7" y="47019"/>
            <a:ext cx="11623585" cy="749686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Unlimited Drawings per Die or Part (2024 WL#23)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98DEB-34E3-AB14-2A5E-67252E67D8E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B69B30-301B-23A2-3A67-30D1890D2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901" y="932646"/>
            <a:ext cx="7384431" cy="5160336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697794ED-6D34-064E-B8CE-55A4A223B1A5}"/>
              </a:ext>
            </a:extLst>
          </p:cNvPr>
          <p:cNvSpPr txBox="1">
            <a:spLocks/>
          </p:cNvSpPr>
          <p:nvPr/>
        </p:nvSpPr>
        <p:spPr>
          <a:xfrm>
            <a:off x="245508" y="1254711"/>
            <a:ext cx="4290278" cy="468436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chemeClr val="bg1"/>
                </a:solidFill>
              </a:rPr>
              <a:t>New </a:t>
            </a:r>
            <a:r>
              <a:rPr lang="en-US" sz="3600" dirty="0" err="1">
                <a:solidFill>
                  <a:schemeClr val="bg1"/>
                </a:solidFill>
              </a:rPr>
              <a:t>DrawingType</a:t>
            </a:r>
            <a:r>
              <a:rPr lang="en-US" sz="3600" dirty="0">
                <a:solidFill>
                  <a:schemeClr val="bg1"/>
                </a:solidFill>
              </a:rPr>
              <a:t> lookup table</a:t>
            </a:r>
          </a:p>
          <a:p>
            <a:r>
              <a:rPr lang="en-US" sz="3600" dirty="0">
                <a:solidFill>
                  <a:schemeClr val="bg1"/>
                </a:solidFill>
              </a:rPr>
              <a:t>Categories for DIE and PART</a:t>
            </a:r>
          </a:p>
          <a:p>
            <a:r>
              <a:rPr lang="en-US" sz="3600" dirty="0">
                <a:solidFill>
                  <a:schemeClr val="bg1"/>
                </a:solidFill>
              </a:rPr>
              <a:t>Each type may have its own root folder</a:t>
            </a:r>
          </a:p>
          <a:p>
            <a:r>
              <a:rPr lang="en-US" sz="3600" dirty="0">
                <a:solidFill>
                  <a:schemeClr val="bg1"/>
                </a:solidFill>
              </a:rPr>
              <a:t>Standard drawing types carry over from V9 (but you can edit their descriptions)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7D0210-E643-68C5-75DA-1367E9315953}"/>
              </a:ext>
            </a:extLst>
          </p:cNvPr>
          <p:cNvSpPr/>
          <p:nvPr/>
        </p:nvSpPr>
        <p:spPr>
          <a:xfrm>
            <a:off x="5346070" y="2331997"/>
            <a:ext cx="5572409" cy="845769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AF84ED-A57D-015F-E905-E3F2D3AB27AA}"/>
              </a:ext>
            </a:extLst>
          </p:cNvPr>
          <p:cNvSpPr/>
          <p:nvPr/>
        </p:nvSpPr>
        <p:spPr>
          <a:xfrm>
            <a:off x="5346069" y="3789604"/>
            <a:ext cx="5572409" cy="845769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5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2143A-4875-8324-270C-0E2007FAB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783BEA-B986-F566-168D-625265552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B1DE63-6188-ECB8-703E-93E8AB6C1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7" y="47019"/>
            <a:ext cx="11623585" cy="749686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Unlimited Drawings per Die or Part (2024 WL#23)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BA01E-2672-AE80-763C-FEA272971E3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9F49420C-AA5C-8E60-15D1-25960982473F}"/>
              </a:ext>
            </a:extLst>
          </p:cNvPr>
          <p:cNvSpPr txBox="1">
            <a:spLocks/>
          </p:cNvSpPr>
          <p:nvPr/>
        </p:nvSpPr>
        <p:spPr>
          <a:xfrm>
            <a:off x="245508" y="1254711"/>
            <a:ext cx="4290278" cy="46843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chemeClr val="bg1"/>
                </a:solidFill>
              </a:rPr>
              <a:t>Use the Drawing Files tab on </a:t>
            </a:r>
            <a:r>
              <a:rPr lang="en-US" sz="3600" dirty="0" err="1">
                <a:solidFill>
                  <a:schemeClr val="bg1"/>
                </a:solidFill>
              </a:rPr>
              <a:t>frmDie</a:t>
            </a:r>
            <a:r>
              <a:rPr lang="en-US" sz="3600" dirty="0">
                <a:solidFill>
                  <a:schemeClr val="bg1"/>
                </a:solidFill>
              </a:rPr>
              <a:t> or </a:t>
            </a:r>
            <a:r>
              <a:rPr lang="en-US" sz="3600" dirty="0" err="1">
                <a:solidFill>
                  <a:schemeClr val="bg1"/>
                </a:solidFill>
              </a:rPr>
              <a:t>frmPart</a:t>
            </a:r>
            <a:r>
              <a:rPr lang="en-US" sz="3600" dirty="0">
                <a:solidFill>
                  <a:schemeClr val="bg1"/>
                </a:solidFill>
              </a:rPr>
              <a:t> to add drawings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0F57CD-84C7-634C-A098-2F23A9F64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196" y="918917"/>
            <a:ext cx="9142858" cy="763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53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85D579F-F785-4A60-A9D4-D57A3B947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805" y="370909"/>
            <a:ext cx="11214100" cy="701731"/>
          </a:xfrm>
        </p:spPr>
        <p:txBody>
          <a:bodyPr/>
          <a:lstStyle/>
          <a:p>
            <a:r>
              <a:rPr lang="en-US" sz="4400" dirty="0"/>
              <a:t>Introducing EPICS 10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9B76DC-95AD-D19B-C4DE-EE1DEFEC0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6805" y="1696800"/>
            <a:ext cx="9061639" cy="3282696"/>
          </a:xfrm>
        </p:spPr>
        <p:txBody>
          <a:bodyPr>
            <a:normAutofit fontScale="85000" lnSpcReduction="10000"/>
          </a:bodyPr>
          <a:lstStyle/>
          <a:p>
            <a:r>
              <a:rPr lang="en-US" sz="3200" dirty="0"/>
              <a:t>Released on January 9, 2026</a:t>
            </a:r>
          </a:p>
          <a:p>
            <a:r>
              <a:rPr lang="en-US" sz="3200" dirty="0"/>
              <a:t>An EPICS refresh, not a rebuild</a:t>
            </a:r>
          </a:p>
          <a:p>
            <a:r>
              <a:rPr lang="en-US" sz="3200" dirty="0"/>
              <a:t>Builds on the strengths of V9</a:t>
            </a:r>
          </a:p>
          <a:p>
            <a:r>
              <a:rPr lang="en-US" sz="3200" dirty="0"/>
              <a:t>Adds many great features requested or inspired by you!</a:t>
            </a:r>
          </a:p>
          <a:p>
            <a:pPr lvl="1"/>
            <a:r>
              <a:rPr lang="en-US" dirty="0"/>
              <a:t>Too many to show in 2 days, but we’ll try…</a:t>
            </a:r>
          </a:p>
          <a:p>
            <a:r>
              <a:rPr lang="en-US" sz="3200" dirty="0"/>
              <a:t>Improved user experience (UX) – but it’s still EPICS!</a:t>
            </a:r>
          </a:p>
          <a:p>
            <a:r>
              <a:rPr lang="en-US" sz="3200" dirty="0"/>
              <a:t>Familiar update process</a:t>
            </a:r>
          </a:p>
        </p:txBody>
      </p:sp>
    </p:spTree>
    <p:extLst>
      <p:ext uri="{BB962C8B-B14F-4D97-AF65-F5344CB8AC3E}">
        <p14:creationId xmlns:p14="http://schemas.microsoft.com/office/powerpoint/2010/main" val="374808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E562C-10F1-87B2-BB29-7D790875DE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EA5A2C1-1500-02E9-D62F-57F3EECFC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20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9F316AC-7255-C319-37F4-7A844773E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7" y="47019"/>
            <a:ext cx="11623585" cy="749686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Unlimited Drawings per Die or Part (2024 WL#23)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CDDFB-E97B-7149-8797-FBE66E84F61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16A7A19-1EE4-72BB-1593-C7BE11EE2D5B}"/>
              </a:ext>
            </a:extLst>
          </p:cNvPr>
          <p:cNvSpPr txBox="1">
            <a:spLocks/>
          </p:cNvSpPr>
          <p:nvPr/>
        </p:nvSpPr>
        <p:spPr>
          <a:xfrm>
            <a:off x="245508" y="1254711"/>
            <a:ext cx="4290278" cy="46843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chemeClr val="bg1"/>
                </a:solidFill>
              </a:rPr>
              <a:t>Right-Click on Die or Part numbers anywhere in EPICS to view all drawings available for that Die or Part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F10119-7F1D-B9DE-D202-B126C4978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6137" y="918922"/>
            <a:ext cx="13862857" cy="741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401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41A9C-064A-31E0-03CB-4648BCF8EC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359EE2-C234-BC2E-AC08-D9CA9E2EB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21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E805DDA-5AE2-FBBF-8919-8A775DB43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7" y="47019"/>
            <a:ext cx="11623585" cy="749686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Unlimited Drawings per Die or Part (2024 WL#23)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F6F6E0-75EC-57FE-BBEA-BE1399ADA1A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1BE5E3AE-86D7-1E64-27FA-975C7A780BF4}"/>
              </a:ext>
            </a:extLst>
          </p:cNvPr>
          <p:cNvSpPr txBox="1">
            <a:spLocks/>
          </p:cNvSpPr>
          <p:nvPr/>
        </p:nvSpPr>
        <p:spPr>
          <a:xfrm>
            <a:off x="245508" y="1254711"/>
            <a:ext cx="9061454" cy="46843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rgbClr val="FFFF00"/>
                </a:solidFill>
              </a:rPr>
              <a:t>*** If you were printing any Die or Part drawings on your workorder, packing ticket, or other reports in V9, you must edit those reports to use the new </a:t>
            </a:r>
            <a:r>
              <a:rPr lang="en-US" sz="3600" dirty="0" err="1">
                <a:solidFill>
                  <a:srgbClr val="FFFF00"/>
                </a:solidFill>
              </a:rPr>
              <a:t>DieDrawing</a:t>
            </a:r>
            <a:r>
              <a:rPr lang="en-US" sz="3600" dirty="0">
                <a:solidFill>
                  <a:srgbClr val="FFFF00"/>
                </a:solidFill>
              </a:rPr>
              <a:t> or </a:t>
            </a:r>
            <a:r>
              <a:rPr lang="en-US" sz="3600" dirty="0" err="1">
                <a:solidFill>
                  <a:srgbClr val="FFFF00"/>
                </a:solidFill>
              </a:rPr>
              <a:t>PartDrawing</a:t>
            </a:r>
            <a:r>
              <a:rPr lang="en-US" sz="3600" dirty="0">
                <a:solidFill>
                  <a:srgbClr val="FFFF00"/>
                </a:solidFill>
              </a:rPr>
              <a:t> table ***</a:t>
            </a:r>
          </a:p>
          <a:p>
            <a:pPr lvl="1"/>
            <a:r>
              <a:rPr lang="en-US" sz="3200" dirty="0">
                <a:solidFill>
                  <a:schemeClr val="bg1"/>
                </a:solidFill>
              </a:rPr>
              <a:t>Scott can help you with this</a:t>
            </a:r>
          </a:p>
          <a:p>
            <a:r>
              <a:rPr lang="en-US" sz="3600" dirty="0">
                <a:solidFill>
                  <a:schemeClr val="bg1"/>
                </a:solidFill>
              </a:rPr>
              <a:t>Thumbnail images are not affected, so report changes are not needed if you only included thumbnails</a:t>
            </a:r>
          </a:p>
        </p:txBody>
      </p:sp>
    </p:spTree>
    <p:extLst>
      <p:ext uri="{BB962C8B-B14F-4D97-AF65-F5344CB8AC3E}">
        <p14:creationId xmlns:p14="http://schemas.microsoft.com/office/powerpoint/2010/main" val="22832291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F0568-B0C0-1936-42FF-D7C5110D0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7A1FFF-191E-624D-0991-4AE8A552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7E790EA-3C1D-A529-22FC-4233AB380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8755"/>
          </a:xfrm>
        </p:spPr>
        <p:txBody>
          <a:bodyPr>
            <a:normAutofit/>
          </a:bodyPr>
          <a:lstStyle/>
          <a:p>
            <a:r>
              <a:rPr lang="en-US" dirty="0"/>
              <a:t>Die Correction Links (2024 WL#8)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376A1D-C823-E806-F356-CACFB5C039D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A6EA6D-5920-38BA-08FD-F4494CD76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625" y="1094309"/>
            <a:ext cx="9142858" cy="806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426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1012" y="1587260"/>
            <a:ext cx="7453222" cy="2463532"/>
          </a:xfrm>
        </p:spPr>
        <p:txBody>
          <a:bodyPr/>
          <a:lstStyle/>
          <a:p>
            <a:r>
              <a:rPr lang="en-US" dirty="0"/>
              <a:t>Dies, Die Correction, and Drawings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1880AC-7B9D-5E44-1884-250948AB3D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C7EF76-7DC9-1E86-1384-B5C8B99A4E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23</a:t>
            </a:fld>
            <a:endParaRPr lang="en-US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FF6194-362C-1561-EE83-D171EE40E69A}"/>
              </a:ext>
            </a:extLst>
          </p:cNvPr>
          <p:cNvSpPr txBox="1"/>
          <p:nvPr/>
        </p:nvSpPr>
        <p:spPr>
          <a:xfrm>
            <a:off x="4666894" y="4261449"/>
            <a:ext cx="3933645" cy="840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sz="36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2977186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496A0C-B908-840E-50B8-1ADB39145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44FCA-2892-DF04-5491-1DBD9CB7DC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Dies, Die Correction, and Drawings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4849E0-9E94-89D0-4CFC-4239E313FDF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(Everything Dies)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C584D4-09B6-1F71-4547-12456FC8C77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71382B-89D4-9ADB-0207-8206A2B0A1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046753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FF12B56-D774-3B1F-E003-AAE49CC06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6568E33-10BA-F83D-5F13-DBAC03F65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648" y="110995"/>
            <a:ext cx="11710703" cy="859055"/>
          </a:xfrm>
        </p:spPr>
        <p:txBody>
          <a:bodyPr>
            <a:normAutofit/>
          </a:bodyPr>
          <a:lstStyle/>
          <a:p>
            <a:r>
              <a:rPr lang="en-US" dirty="0"/>
              <a:t>Die Copy Extrusion Specs in V9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D45FC-E842-2038-9F12-7C1775910F6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BA947FC-0A30-8BE1-5663-B2C952F4D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6911" y="1002756"/>
            <a:ext cx="8380953" cy="67990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DFE7517-D21D-F214-B389-F79724044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031" y="1528967"/>
            <a:ext cx="8380953" cy="6799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4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EDF2E-23AD-8BC1-33C0-FE9F817E2B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215827-D40E-FC12-E7D1-AF4274F16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425DE51-6AF2-8433-BDA5-D6901EE90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780690"/>
            <a:ext cx="7781544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Die Copy Extrusion Specs and Tooling in V9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35C2BF-E7CD-2327-0826-F9A3AB0B3D6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FAA601-5E43-4630-7F84-E0E4921AE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5" y="1639744"/>
            <a:ext cx="2755238" cy="34676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5CFE1D9-6C13-2985-ADFC-2C282B630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068" y="1639744"/>
            <a:ext cx="5217143" cy="10476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FAB40A-8919-8586-69C1-D07C051F1A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303" y="3097768"/>
            <a:ext cx="8014285" cy="234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03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C9DC27-9844-677B-C8BE-7E40B0BAE5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CD6A41-3BB8-7DB6-DA69-B13BC0419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6D9DCCE-956F-8272-D682-4DD56013E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Die Copy Extrusion Specs in EPICS 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E13C7D-CBCA-7B76-CC69-A4511F08AB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F3EDB6-A80E-F313-E416-C37B3A9E9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843" y="906074"/>
            <a:ext cx="7619048" cy="6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5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7E7DB-4F2E-F090-FB33-613E16F7B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F8EBE2-001E-51B7-D148-3B39D3EB4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DD41BFD-C328-EEA4-9773-0300A4185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Die Copy Extrusion Specs in EPICS 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D8672-B3E9-5E07-4680-D613128C577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E9A4CD-28F4-CB6F-CA8D-A232F3884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749" y="865364"/>
            <a:ext cx="3895935" cy="567354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11A0B21-F44C-2911-7712-8BA37B2446CD}"/>
              </a:ext>
            </a:extLst>
          </p:cNvPr>
          <p:cNvSpPr/>
          <p:nvPr/>
        </p:nvSpPr>
        <p:spPr>
          <a:xfrm>
            <a:off x="4114800" y="3156439"/>
            <a:ext cx="2839915" cy="435464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E6A1B4-C9D2-124A-7913-875F06B8ED8B}"/>
              </a:ext>
            </a:extLst>
          </p:cNvPr>
          <p:cNvSpPr/>
          <p:nvPr/>
        </p:nvSpPr>
        <p:spPr>
          <a:xfrm>
            <a:off x="4114799" y="3789605"/>
            <a:ext cx="3266389" cy="933223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7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D9217F-5329-B571-B458-FE3FF75DC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A8D40CF-EFBE-01CA-CAED-87715E812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2BB2DE-B335-F300-4088-F0D107E77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Autofit/>
          </a:bodyPr>
          <a:lstStyle/>
          <a:p>
            <a:r>
              <a:rPr lang="en-US" sz="4400" dirty="0"/>
              <a:t>Weld Scrap Enhancements (2025 WL#11)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5669E-0968-E7D3-28DE-6CA2A10EFE8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6171FF-A4CA-D415-7E83-A9E2706DB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1163064"/>
            <a:ext cx="3827746" cy="1175324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D60CC71-12BB-93E4-B79B-4F0028D78F59}"/>
              </a:ext>
            </a:extLst>
          </p:cNvPr>
          <p:cNvSpPr txBox="1">
            <a:spLocks/>
          </p:cNvSpPr>
          <p:nvPr/>
        </p:nvSpPr>
        <p:spPr>
          <a:xfrm>
            <a:off x="444500" y="2505075"/>
            <a:ext cx="9763369" cy="3684588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Select the maximum billets per runout</a:t>
            </a:r>
          </a:p>
          <a:p>
            <a:r>
              <a:rPr lang="en-US" dirty="0">
                <a:solidFill>
                  <a:schemeClr val="bg1"/>
                </a:solidFill>
              </a:rPr>
              <a:t>Set whether the transverse weld should be cut out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If unchecked, the weld will be included in some cut pieces</a:t>
            </a:r>
          </a:p>
          <a:p>
            <a:r>
              <a:rPr lang="en-US" dirty="0">
                <a:solidFill>
                  <a:schemeClr val="bg1"/>
                </a:solidFill>
              </a:rPr>
              <a:t>Specify the length of the weld to be removed</a:t>
            </a:r>
          </a:p>
          <a:p>
            <a:r>
              <a:rPr lang="en-US" dirty="0">
                <a:solidFill>
                  <a:schemeClr val="bg1"/>
                </a:solidFill>
              </a:rPr>
              <a:t>Because all billets must be the same length, EPICS calculates the scrap between billets as either the weld scrap or front + rear scrap, whichever is larger</a:t>
            </a:r>
          </a:p>
          <a:p>
            <a:r>
              <a:rPr lang="en-US" dirty="0">
                <a:solidFill>
                  <a:srgbClr val="FFFF00"/>
                </a:solidFill>
              </a:rPr>
              <a:t>*** You must add </a:t>
            </a:r>
            <a:r>
              <a:rPr lang="en-US" dirty="0" err="1">
                <a:solidFill>
                  <a:srgbClr val="FFFF00"/>
                </a:solidFill>
              </a:rPr>
              <a:t>WorkOrder.WeldScrap</a:t>
            </a:r>
            <a:r>
              <a:rPr lang="en-US" dirty="0">
                <a:solidFill>
                  <a:srgbClr val="FFFF00"/>
                </a:solidFill>
              </a:rPr>
              <a:t> and </a:t>
            </a:r>
            <a:r>
              <a:rPr lang="en-US" dirty="0" err="1">
                <a:solidFill>
                  <a:srgbClr val="FFFF00"/>
                </a:solidFill>
              </a:rPr>
              <a:t>WorkOrder.CutOutWeldFlag</a:t>
            </a:r>
            <a:r>
              <a:rPr lang="en-US" dirty="0">
                <a:solidFill>
                  <a:srgbClr val="FFFF00"/>
                </a:solidFill>
              </a:rPr>
              <a:t> to your workorder report ***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9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539D0-B327-A423-4A94-9821A17CA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DA2188-8A69-1F7F-8D60-36D63B99D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7E011A9-6EF8-BBF9-80B8-633636BEB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08" y="47019"/>
            <a:ext cx="11413092" cy="859055"/>
          </a:xfrm>
        </p:spPr>
        <p:txBody>
          <a:bodyPr>
            <a:noAutofit/>
          </a:bodyPr>
          <a:lstStyle/>
          <a:p>
            <a:r>
              <a:rPr lang="en-US" sz="4400" dirty="0"/>
              <a:t>Weld Scrap Enhancements (2025 WL#11)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31570-5348-55D9-2418-90110208BB4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66B1CD-43EF-FC76-C801-E0CCEA6C7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352" y="1115187"/>
            <a:ext cx="11189886" cy="461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02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993</TotalTime>
  <Words>852</Words>
  <Application>Microsoft Office PowerPoint</Application>
  <PresentationFormat>Widescreen</PresentationFormat>
  <Paragraphs>108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Trade Gothic LT Pro</vt:lpstr>
      <vt:lpstr>Trebuchet MS</vt:lpstr>
      <vt:lpstr>Office Theme</vt:lpstr>
      <vt:lpstr>EPICS 10</vt:lpstr>
      <vt:lpstr>Introducing EPICS 10</vt:lpstr>
      <vt:lpstr>Dies, Die Correction, and Drawings</vt:lpstr>
      <vt:lpstr>Die Copy Extrusion Specs in V9</vt:lpstr>
      <vt:lpstr>Die Copy Extrusion Specs and Tooling in V9</vt:lpstr>
      <vt:lpstr>Die Copy Extrusion Specs in EPICS 10</vt:lpstr>
      <vt:lpstr>Die Copy Extrusion Specs in EPICS 10</vt:lpstr>
      <vt:lpstr>Weld Scrap Enhancements (2025 WL#11)</vt:lpstr>
      <vt:lpstr>Weld Scrap Enhancements (2025 WL#11)</vt:lpstr>
      <vt:lpstr>Weld Scrap Enhancements (2025 WL#11)</vt:lpstr>
      <vt:lpstr>Leadout Scrap (2025 WL#18)</vt:lpstr>
      <vt:lpstr>Leadout Scrap (2025 WL#18)</vt:lpstr>
      <vt:lpstr>Extrusion Specs by Press and Alloy (2024 WL#5)</vt:lpstr>
      <vt:lpstr>Extrusion Specs by Press and Alloy (2024 WL#5)</vt:lpstr>
      <vt:lpstr>Extrusion Specs by Press and Alloy (2024 WL#5)</vt:lpstr>
      <vt:lpstr>Die Groups (2023 WL#3)</vt:lpstr>
      <vt:lpstr>Die Groups (2023 WL#3)</vt:lpstr>
      <vt:lpstr>Unlimited Drawings per Die or Part (2024 WL#23)</vt:lpstr>
      <vt:lpstr>Unlimited Drawings per Die or Part (2024 WL#23)</vt:lpstr>
      <vt:lpstr>Unlimited Drawings per Die or Part (2024 WL#23)</vt:lpstr>
      <vt:lpstr>Unlimited Drawings per Die or Part (2024 WL#23)</vt:lpstr>
      <vt:lpstr>Die Correction Links (2024 WL#8)</vt:lpstr>
      <vt:lpstr>Dies, Die Correction, and Drawings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John Stenger</cp:lastModifiedBy>
  <cp:revision>27</cp:revision>
  <dcterms:created xsi:type="dcterms:W3CDTF">2026-01-16T14:58:55Z</dcterms:created>
  <dcterms:modified xsi:type="dcterms:W3CDTF">2026-04-13T01:41:45Z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